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Instrument Sans Medium"/>
      <p:regular r:id="rId19"/>
    </p:embeddedFont>
    <p:embeddedFont>
      <p:font typeface="Instrument Sans Medium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5-1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Microsoft Word Home Tab: Essential Groups and Their Uses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Discover the five powerful groups that make the Home tab your go-to productivity center in Microsoft Word.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910471"/>
            <a:ext cx="7680960" cy="1306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Master the Home Tab, Master Your Documents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1520" y="2634734"/>
            <a:ext cx="3709868" cy="689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5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1280041" y="3585567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Essential Groups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31520" y="4037409"/>
            <a:ext cx="3709868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serving a unique purpose in document creation and editing workflows.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702612" y="2634734"/>
            <a:ext cx="3709868" cy="689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80%</a:t>
            </a:r>
            <a:endParaRPr lang="en-US" sz="5400" dirty="0"/>
          </a:p>
        </p:txBody>
      </p:sp>
      <p:sp>
        <p:nvSpPr>
          <p:cNvPr id="8" name="Text 5"/>
          <p:cNvSpPr/>
          <p:nvPr/>
        </p:nvSpPr>
        <p:spPr>
          <a:xfrm>
            <a:off x="5251133" y="3585567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Time Savings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702612" y="4037409"/>
            <a:ext cx="3709868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report significant efficiency gains after mastering Home tab tools and shortcuts.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45012" y="5511046"/>
            <a:ext cx="7367468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i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"Familiarity with these five groups transforms you from a basic user into a Word power user, boosting both efficiency and document quality."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31520" y="5275897"/>
            <a:ext cx="22860" cy="1139190"/>
          </a:xfrm>
          <a:prstGeom prst="rect">
            <a:avLst/>
          </a:prstGeom>
          <a:solidFill>
            <a:srgbClr val="FDC4C4"/>
          </a:solidFill>
          <a:ln/>
        </p:spPr>
      </p:sp>
      <p:sp>
        <p:nvSpPr>
          <p:cNvPr id="12" name="Text 9"/>
          <p:cNvSpPr/>
          <p:nvPr/>
        </p:nvSpPr>
        <p:spPr>
          <a:xfrm>
            <a:off x="731520" y="6650236"/>
            <a:ext cx="7680960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Start Today: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Begin exploring each group systematically to unlock Microsoft Word's full potential and elevate your document creation skills.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6214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Clipboard Group: The Power of Copy &amp; Paste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19864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Cut, Copy &amp; Paste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437096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Move and duplicate text, images, and objects effortlessly across documents and applications.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61652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1020604" y="4843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 Painter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533376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Copy formatting from one section and apply it instantly to another, ensuring consistent styling throughout.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54153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Why It Matters: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Saves precious time and ensures uniform document appearance across all your content.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72763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Font Group: Control Your Text's Look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26644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Text Styling Tools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574280" y="225492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Change font type, size, and color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65699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bold, italic, and underline styles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305907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text effects like highlighting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34611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Adjust case and clear unwanted formatting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4280" y="397656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Impact: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Transforms plain text into visually appealing, readable content that captures attention and enhances comprehension.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8519" y="598765"/>
            <a:ext cx="7619762" cy="1360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Paragraph Group: Organize Your Text Blocks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519" y="2286238"/>
            <a:ext cx="544354" cy="5443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8519" y="3102769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Text Alignment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248519" y="3573542"/>
            <a:ext cx="7619762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Align text left, center, right, or justify for optimal visual balance and professional appearance.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519" y="4705707"/>
            <a:ext cx="544354" cy="5443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48519" y="5522238"/>
            <a:ext cx="2721888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Lists &amp; Spacing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6248519" y="5993011"/>
            <a:ext cx="7619762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bulleted, numbered, and multilevel lists while managing indentation and line spacing.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6248519" y="6934676"/>
            <a:ext cx="7619762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Essential For: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Improving document structure and readability, making complex information digestible and scannable.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3640" y="610672"/>
            <a:ext cx="7589520" cy="1387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Styles Group: Consistent Formatting Made Easy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263640" y="2331601"/>
            <a:ext cx="22205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63640" y="2678549"/>
            <a:ext cx="3683675" cy="30480"/>
          </a:xfrm>
          <a:prstGeom prst="rect">
            <a:avLst/>
          </a:prstGeom>
          <a:solidFill>
            <a:srgbClr val="FDC4C4"/>
          </a:solidFill>
          <a:ln/>
        </p:spPr>
      </p:sp>
      <p:sp>
        <p:nvSpPr>
          <p:cNvPr id="6" name="Text 3"/>
          <p:cNvSpPr/>
          <p:nvPr/>
        </p:nvSpPr>
        <p:spPr>
          <a:xfrm>
            <a:off x="6263640" y="2850475"/>
            <a:ext cx="309455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Apply Predefined Styles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263640" y="3330773"/>
            <a:ext cx="3683675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built-in styles like headings, titles, and subtitles for instant professional formatting.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0169366" y="2331601"/>
            <a:ext cx="22205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10169366" y="2678549"/>
            <a:ext cx="3683794" cy="30480"/>
          </a:xfrm>
          <a:prstGeom prst="rect">
            <a:avLst/>
          </a:prstGeom>
          <a:solidFill>
            <a:srgbClr val="FDC4C4"/>
          </a:solidFill>
          <a:ln/>
        </p:spPr>
      </p:sp>
      <p:sp>
        <p:nvSpPr>
          <p:cNvPr id="10" name="Text 7"/>
          <p:cNvSpPr/>
          <p:nvPr/>
        </p:nvSpPr>
        <p:spPr>
          <a:xfrm>
            <a:off x="10169366" y="2850475"/>
            <a:ext cx="2802017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 Custom Styles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169366" y="3330773"/>
            <a:ext cx="3683794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 and save your own formatting combinations for brand consistency and efficiency.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263640" y="4785241"/>
            <a:ext cx="22205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6263640" y="5132189"/>
            <a:ext cx="7589520" cy="30480"/>
          </a:xfrm>
          <a:prstGeom prst="rect">
            <a:avLst/>
          </a:prstGeom>
          <a:solidFill>
            <a:srgbClr val="FDC4C4"/>
          </a:solidFill>
          <a:ln/>
        </p:spPr>
      </p:sp>
      <p:sp>
        <p:nvSpPr>
          <p:cNvPr id="14" name="Text 11"/>
          <p:cNvSpPr/>
          <p:nvPr/>
        </p:nvSpPr>
        <p:spPr>
          <a:xfrm>
            <a:off x="6263640" y="5304115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Global Updates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263640" y="5784413"/>
            <a:ext cx="7589520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Modify a style once and watch it update throughout your entire document automatically.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6263640" y="6911340"/>
            <a:ext cx="7589520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highlight>
                  <a:srgbClr val="C8C7FF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Game Changer: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Ensures professional, consistent design while saving hours of manual formatting work.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7585" y="532328"/>
            <a:ext cx="11286768" cy="604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Editing Group: Find, Replace, and Select Efficiently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77585" y="1621274"/>
            <a:ext cx="2495431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Powerful Editing Tools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677585" y="2141577"/>
            <a:ext cx="435531" cy="43553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5" name="Text 3"/>
          <p:cNvSpPr/>
          <p:nvPr/>
        </p:nvSpPr>
        <p:spPr>
          <a:xfrm>
            <a:off x="1306711" y="2208014"/>
            <a:ext cx="2420064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Find &amp; Replace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306711" y="2704148"/>
            <a:ext cx="7147084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Locate and replace words or phrases instantly across entire documents, saving manual search time.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677585" y="3710702"/>
            <a:ext cx="435531" cy="43553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8" name="Text 6"/>
          <p:cNvSpPr/>
          <p:nvPr/>
        </p:nvSpPr>
        <p:spPr>
          <a:xfrm>
            <a:off x="1306711" y="3777139"/>
            <a:ext cx="2420064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Smart Selection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306711" y="4273272"/>
            <a:ext cx="7147084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 all content, specific objects, or text parts with precision for bulk operations.</a:t>
            </a:r>
            <a:endParaRPr lang="en-US" sz="15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33617" y="1645444"/>
            <a:ext cx="5026700" cy="5026700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8933617" y="6889909"/>
            <a:ext cx="5026700" cy="929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Collaboration Ready: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Insert comments and track changes for seamless teamwork and document review processes.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97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Why the Home Tab is Your Productivity Hub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47499"/>
            <a:ext cx="3664744" cy="2395657"/>
          </a:xfrm>
          <a:prstGeom prst="roundRect">
            <a:avLst>
              <a:gd name="adj" fmla="val 22724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74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Centralized Access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64731"/>
            <a:ext cx="3211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frequently used tools in one convenient location, eliminating menu hunting and workflow interruptions.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847499"/>
            <a:ext cx="3664863" cy="2395657"/>
          </a:xfrm>
          <a:prstGeom prst="roundRect">
            <a:avLst>
              <a:gd name="adj" fmla="val 22724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3074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Universal Design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3564731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 commands support both beginners learning the basics and power users working at speed.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669852"/>
          </a:xfrm>
          <a:prstGeom prst="roundRect">
            <a:avLst>
              <a:gd name="adj" fmla="val 32601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696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Time Saver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1872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Reduces navigation time and cognitive load, letting you focus on content creation rather than tool location.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136" y="557213"/>
            <a:ext cx="9201983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Practical Example: Formatting a Report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9136" y="1595557"/>
            <a:ext cx="1013103" cy="1215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24764" y="1798082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Clipboard Group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924764" y="2236113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Copy research content from multiple sources and organize it efficiently in your document.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2811304"/>
            <a:ext cx="1013103" cy="12157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24764" y="3013829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Font Group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1924764" y="3451860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bold headings and highlight key statistics to draw reader attention to critical points.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24764" y="4229576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Paragraph Group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924764" y="4667607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Structure sections with proper alignment, create numbered recommendations, and organize findings in lists.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24764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Styles Group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1924764" y="5883354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consistent heading styles for a polished, professional appearance that impresses stakeholders.</a:t>
            </a:r>
            <a:endParaRPr lang="en-US" sz="15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24764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Editing Group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1924764" y="7099102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Find &amp; Replace to standardize terminology and ensure accuracy across the entire document.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2803" y="658654"/>
            <a:ext cx="5635823" cy="466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Tips for Mastering the Home Tab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522803" y="1573411"/>
            <a:ext cx="8098393" cy="1099899"/>
          </a:xfrm>
          <a:prstGeom prst="roundRect">
            <a:avLst>
              <a:gd name="adj" fmla="val 6651"/>
            </a:avLst>
          </a:prstGeom>
          <a:solidFill>
            <a:srgbClr val="242429"/>
          </a:solidFill>
          <a:ln/>
        </p:spPr>
      </p:sp>
      <p:sp>
        <p:nvSpPr>
          <p:cNvPr id="5" name="Shape 2"/>
          <p:cNvSpPr/>
          <p:nvPr/>
        </p:nvSpPr>
        <p:spPr>
          <a:xfrm>
            <a:off x="522803" y="1558171"/>
            <a:ext cx="8098393" cy="60960"/>
          </a:xfrm>
          <a:prstGeom prst="roundRect">
            <a:avLst>
              <a:gd name="adj" fmla="val 36756"/>
            </a:avLst>
          </a:prstGeom>
          <a:solidFill>
            <a:srgbClr val="FDC4C4"/>
          </a:solidFill>
          <a:ln/>
        </p:spPr>
      </p:sp>
      <p:sp>
        <p:nvSpPr>
          <p:cNvPr id="6" name="Shape 3"/>
          <p:cNvSpPr/>
          <p:nvPr/>
        </p:nvSpPr>
        <p:spPr>
          <a:xfrm>
            <a:off x="4347984" y="1349454"/>
            <a:ext cx="448032" cy="448032"/>
          </a:xfrm>
          <a:prstGeom prst="roundRect">
            <a:avLst>
              <a:gd name="adj" fmla="val 204093"/>
            </a:avLst>
          </a:prstGeom>
          <a:solidFill>
            <a:srgbClr val="FDC4C4"/>
          </a:solidFill>
          <a:ln/>
        </p:spPr>
      </p:sp>
      <p:sp>
        <p:nvSpPr>
          <p:cNvPr id="7" name="Text 4"/>
          <p:cNvSpPr/>
          <p:nvPr/>
        </p:nvSpPr>
        <p:spPr>
          <a:xfrm>
            <a:off x="4482405" y="1461492"/>
            <a:ext cx="179189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87348" y="1946791"/>
            <a:ext cx="2036445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 Painter Mastery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87348" y="2269688"/>
            <a:ext cx="7769304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Double-click Format Painter to apply the same formatting to multiple sections without re-selecting the tool.</a:t>
            </a:r>
            <a:endParaRPr lang="en-US" sz="1150" dirty="0"/>
          </a:p>
        </p:txBody>
      </p:sp>
      <p:sp>
        <p:nvSpPr>
          <p:cNvPr id="10" name="Shape 7"/>
          <p:cNvSpPr/>
          <p:nvPr/>
        </p:nvSpPr>
        <p:spPr>
          <a:xfrm>
            <a:off x="522803" y="3046571"/>
            <a:ext cx="8098393" cy="1338977"/>
          </a:xfrm>
          <a:prstGeom prst="roundRect">
            <a:avLst>
              <a:gd name="adj" fmla="val 5463"/>
            </a:avLst>
          </a:prstGeom>
          <a:solidFill>
            <a:srgbClr val="242429"/>
          </a:solidFill>
          <a:ln/>
        </p:spPr>
      </p:sp>
      <p:sp>
        <p:nvSpPr>
          <p:cNvPr id="11" name="Shape 8"/>
          <p:cNvSpPr/>
          <p:nvPr/>
        </p:nvSpPr>
        <p:spPr>
          <a:xfrm>
            <a:off x="522803" y="3031331"/>
            <a:ext cx="8098393" cy="60960"/>
          </a:xfrm>
          <a:prstGeom prst="roundRect">
            <a:avLst>
              <a:gd name="adj" fmla="val 36756"/>
            </a:avLst>
          </a:prstGeom>
          <a:solidFill>
            <a:srgbClr val="FDC4C4"/>
          </a:solidFill>
          <a:ln/>
        </p:spPr>
      </p:sp>
      <p:sp>
        <p:nvSpPr>
          <p:cNvPr id="12" name="Shape 9"/>
          <p:cNvSpPr/>
          <p:nvPr/>
        </p:nvSpPr>
        <p:spPr>
          <a:xfrm>
            <a:off x="4347984" y="2822615"/>
            <a:ext cx="448032" cy="448032"/>
          </a:xfrm>
          <a:prstGeom prst="roundRect">
            <a:avLst>
              <a:gd name="adj" fmla="val 204093"/>
            </a:avLst>
          </a:prstGeom>
          <a:solidFill>
            <a:srgbClr val="FDC4C4"/>
          </a:solidFill>
          <a:ln/>
        </p:spPr>
      </p:sp>
      <p:sp>
        <p:nvSpPr>
          <p:cNvPr id="13" name="Text 10"/>
          <p:cNvSpPr/>
          <p:nvPr/>
        </p:nvSpPr>
        <p:spPr>
          <a:xfrm>
            <a:off x="4482405" y="2934653"/>
            <a:ext cx="179189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687348" y="3419951"/>
            <a:ext cx="1960245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Custom Style Creation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87348" y="3742849"/>
            <a:ext cx="7769304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and save custom styles that match your organization's branding for consistent, professional documents.</a:t>
            </a:r>
            <a:endParaRPr lang="en-US" sz="1150" dirty="0"/>
          </a:p>
        </p:txBody>
      </p:sp>
      <p:sp>
        <p:nvSpPr>
          <p:cNvPr id="16" name="Shape 13"/>
          <p:cNvSpPr/>
          <p:nvPr/>
        </p:nvSpPr>
        <p:spPr>
          <a:xfrm>
            <a:off x="522803" y="4758809"/>
            <a:ext cx="8098393" cy="1338977"/>
          </a:xfrm>
          <a:prstGeom prst="roundRect">
            <a:avLst>
              <a:gd name="adj" fmla="val 5463"/>
            </a:avLst>
          </a:prstGeom>
          <a:solidFill>
            <a:srgbClr val="242429"/>
          </a:solidFill>
          <a:ln/>
        </p:spPr>
      </p:sp>
      <p:sp>
        <p:nvSpPr>
          <p:cNvPr id="17" name="Shape 14"/>
          <p:cNvSpPr/>
          <p:nvPr/>
        </p:nvSpPr>
        <p:spPr>
          <a:xfrm>
            <a:off x="522803" y="4743569"/>
            <a:ext cx="8098393" cy="60960"/>
          </a:xfrm>
          <a:prstGeom prst="roundRect">
            <a:avLst>
              <a:gd name="adj" fmla="val 36756"/>
            </a:avLst>
          </a:prstGeom>
          <a:solidFill>
            <a:srgbClr val="FDC4C4"/>
          </a:solidFill>
          <a:ln/>
        </p:spPr>
      </p:sp>
      <p:sp>
        <p:nvSpPr>
          <p:cNvPr id="18" name="Shape 15"/>
          <p:cNvSpPr/>
          <p:nvPr/>
        </p:nvSpPr>
        <p:spPr>
          <a:xfrm>
            <a:off x="4347984" y="4534853"/>
            <a:ext cx="448032" cy="448032"/>
          </a:xfrm>
          <a:prstGeom prst="roundRect">
            <a:avLst>
              <a:gd name="adj" fmla="val 204093"/>
            </a:avLst>
          </a:prstGeom>
          <a:solidFill>
            <a:srgbClr val="FDC4C4"/>
          </a:solidFill>
          <a:ln/>
        </p:spPr>
      </p:sp>
      <p:sp>
        <p:nvSpPr>
          <p:cNvPr id="19" name="Text 16"/>
          <p:cNvSpPr/>
          <p:nvPr/>
        </p:nvSpPr>
        <p:spPr>
          <a:xfrm>
            <a:off x="4482405" y="4646890"/>
            <a:ext cx="179189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687348" y="5132189"/>
            <a:ext cx="1876068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Find &amp; Replace Power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687348" y="5455087"/>
            <a:ext cx="7769304" cy="478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wildcards and advanced options in Find &amp; Replace to fix complex formatting errors across large documents.</a:t>
            </a:r>
            <a:endParaRPr lang="en-US" sz="1150" dirty="0"/>
          </a:p>
        </p:txBody>
      </p:sp>
      <p:sp>
        <p:nvSpPr>
          <p:cNvPr id="22" name="Shape 19"/>
          <p:cNvSpPr/>
          <p:nvPr/>
        </p:nvSpPr>
        <p:spPr>
          <a:xfrm>
            <a:off x="522803" y="6471047"/>
            <a:ext cx="8098393" cy="1099899"/>
          </a:xfrm>
          <a:prstGeom prst="roundRect">
            <a:avLst>
              <a:gd name="adj" fmla="val 6651"/>
            </a:avLst>
          </a:prstGeom>
          <a:solidFill>
            <a:srgbClr val="242429"/>
          </a:solidFill>
          <a:ln/>
        </p:spPr>
      </p:sp>
      <p:sp>
        <p:nvSpPr>
          <p:cNvPr id="23" name="Shape 20"/>
          <p:cNvSpPr/>
          <p:nvPr/>
        </p:nvSpPr>
        <p:spPr>
          <a:xfrm>
            <a:off x="522803" y="6455807"/>
            <a:ext cx="8098393" cy="60960"/>
          </a:xfrm>
          <a:prstGeom prst="roundRect">
            <a:avLst>
              <a:gd name="adj" fmla="val 36756"/>
            </a:avLst>
          </a:prstGeom>
          <a:solidFill>
            <a:srgbClr val="FDC4C4"/>
          </a:solidFill>
          <a:ln/>
        </p:spPr>
      </p:sp>
      <p:sp>
        <p:nvSpPr>
          <p:cNvPr id="24" name="Shape 21"/>
          <p:cNvSpPr/>
          <p:nvPr/>
        </p:nvSpPr>
        <p:spPr>
          <a:xfrm>
            <a:off x="4347984" y="6247090"/>
            <a:ext cx="448032" cy="448032"/>
          </a:xfrm>
          <a:prstGeom prst="roundRect">
            <a:avLst>
              <a:gd name="adj" fmla="val 204093"/>
            </a:avLst>
          </a:prstGeom>
          <a:solidFill>
            <a:srgbClr val="FDC4C4"/>
          </a:solidFill>
          <a:ln/>
        </p:spPr>
      </p:sp>
      <p:sp>
        <p:nvSpPr>
          <p:cNvPr id="25" name="Text 22"/>
          <p:cNvSpPr/>
          <p:nvPr/>
        </p:nvSpPr>
        <p:spPr>
          <a:xfrm>
            <a:off x="4482405" y="6359128"/>
            <a:ext cx="179189" cy="223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400" dirty="0"/>
          </a:p>
        </p:txBody>
      </p:sp>
      <p:sp>
        <p:nvSpPr>
          <p:cNvPr id="26" name="Text 23"/>
          <p:cNvSpPr/>
          <p:nvPr/>
        </p:nvSpPr>
        <p:spPr>
          <a:xfrm>
            <a:off x="687348" y="6844427"/>
            <a:ext cx="1867138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Keyboard Shortcuts</a:t>
            </a:r>
            <a:endParaRPr lang="en-US" sz="1450" dirty="0"/>
          </a:p>
        </p:txBody>
      </p:sp>
      <p:sp>
        <p:nvSpPr>
          <p:cNvPr id="27" name="Text 24"/>
          <p:cNvSpPr/>
          <p:nvPr/>
        </p:nvSpPr>
        <p:spPr>
          <a:xfrm>
            <a:off x="687348" y="7167324"/>
            <a:ext cx="7769304" cy="239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 Alt + H + key combinations to access Home tab tools instantly without mouse navigation.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2025-09-28T19:54:42Z</dcterms:created>
  <dcterms:modified xsi:type="dcterms:W3CDTF">2025-09-28T19:54:42Z</dcterms:modified>
</cp:coreProperties>
</file>